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9" r:id="rId2"/>
    <p:sldId id="313" r:id="rId3"/>
    <p:sldId id="293" r:id="rId4"/>
    <p:sldId id="314" r:id="rId5"/>
    <p:sldId id="259" r:id="rId6"/>
    <p:sldId id="258" r:id="rId7"/>
    <p:sldId id="260" r:id="rId8"/>
    <p:sldId id="292" r:id="rId9"/>
    <p:sldId id="280" r:id="rId10"/>
    <p:sldId id="282" r:id="rId11"/>
    <p:sldId id="281" r:id="rId12"/>
    <p:sldId id="284" r:id="rId13"/>
    <p:sldId id="285" r:id="rId14"/>
    <p:sldId id="286" r:id="rId15"/>
    <p:sldId id="310" r:id="rId16"/>
    <p:sldId id="311" r:id="rId17"/>
    <p:sldId id="300" r:id="rId18"/>
    <p:sldId id="299" r:id="rId19"/>
    <p:sldId id="301" r:id="rId20"/>
    <p:sldId id="294" r:id="rId21"/>
    <p:sldId id="295" r:id="rId22"/>
    <p:sldId id="297" r:id="rId23"/>
    <p:sldId id="261" r:id="rId24"/>
    <p:sldId id="305" r:id="rId25"/>
    <p:sldId id="31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17" autoAdjust="0"/>
    <p:restoredTop sz="94660"/>
  </p:normalViewPr>
  <p:slideViewPr>
    <p:cSldViewPr snapToGrid="0">
      <p:cViewPr varScale="1">
        <p:scale>
          <a:sx n="68" d="100"/>
          <a:sy n="68" d="100"/>
        </p:scale>
        <p:origin x="59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87C69-B9C3-4086-873F-49DD54CFA5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98AEFB-703E-4023-976F-2E0B6C4E4E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C7071-8462-466C-AB9F-7950CC26C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E9656-E304-46F0-BFB7-A2094C994D64}" type="datetimeFigureOut">
              <a:rPr lang="en-AU" smtClean="0"/>
              <a:t>2/06/2019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9D2FB-B075-406F-97DB-1D3E4DCBC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EEDE9-A33D-43A7-B1AB-760247747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D64F-F28D-4DF5-B1D2-A3950421620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86832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43545-7F21-4602-A4CD-D843882BD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F3C7FB-42E0-4B30-9A3A-8BDCFE7510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11486-5356-4692-AE00-8EDB12004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E9656-E304-46F0-BFB7-A2094C994D64}" type="datetimeFigureOut">
              <a:rPr lang="en-AU" smtClean="0"/>
              <a:t>2/06/2019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C17A8-5934-4260-9960-F91104629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8240B-100D-4094-9C17-D27EBB99B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D64F-F28D-4DF5-B1D2-A3950421620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8766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B086A4-8531-4DC4-AD9E-EB9B9A28A5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BE74AF-9C51-4EEF-9393-0BD83D0196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75BB9-D5B3-4BB1-A4A4-55626ECC1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E9656-E304-46F0-BFB7-A2094C994D64}" type="datetimeFigureOut">
              <a:rPr lang="en-AU" smtClean="0"/>
              <a:t>2/06/2019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D27C0-F4D9-4253-AF31-31DC38E3B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A8D5F-D285-40E1-97D7-F5A5B1E33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D64F-F28D-4DF5-B1D2-A3950421620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7988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6B33D-9161-4DD3-B4E0-ECEB32817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18B62-43CD-4448-BC5F-84EBFCAD9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31B56-6118-48D9-AAEC-78C5C4733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E9656-E304-46F0-BFB7-A2094C994D64}" type="datetimeFigureOut">
              <a:rPr lang="en-AU" smtClean="0"/>
              <a:t>2/06/2019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FF1D1-6FA2-4CBF-AA2B-13A250D37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72A9D-8CC0-4C9E-A4B7-E1E954BF9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D64F-F28D-4DF5-B1D2-A3950421620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8827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44508-8A5D-4E9F-8CE8-91B8944C2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052AC-7D40-4F77-B6CE-B04BEB6D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FD4AC-C50E-4480-ADDB-E7A8C217B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E9656-E304-46F0-BFB7-A2094C994D64}" type="datetimeFigureOut">
              <a:rPr lang="en-AU" smtClean="0"/>
              <a:t>2/06/2019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4547B-8164-4AE5-A40F-2224C91A7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86DB3-D605-4A36-8141-20729FDF7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D64F-F28D-4DF5-B1D2-A3950421620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758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434DA-DE65-46FA-A49B-94817F07A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F092-9F74-4FCA-8229-6F9A53301B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D89162-5662-4FB7-9BD0-617B3AD006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E81827-07DF-41ED-A6F0-E97414E10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E9656-E304-46F0-BFB7-A2094C994D64}" type="datetimeFigureOut">
              <a:rPr lang="en-AU" smtClean="0"/>
              <a:t>2/06/2019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4704C2-89C7-46C3-AF6C-7963F8121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E9547-3143-41FD-AEF8-A4E418E34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D64F-F28D-4DF5-B1D2-A3950421620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8283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FA7D2-5D9B-42EB-B829-3946C0893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5EFC3-3A57-4A0F-90F3-D4B2B1DC6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AED57B-F6F1-4CBE-B394-707051DFF5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DB1464-4066-414B-82A6-FB740B3207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ECBF62-7604-4A49-A147-7F6F0EA1B5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821113-B4E0-41F6-8864-5CD038BEF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E9656-E304-46F0-BFB7-A2094C994D64}" type="datetimeFigureOut">
              <a:rPr lang="en-AU" smtClean="0"/>
              <a:t>2/06/2019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04AD10-1D7C-4550-85B3-703D89AAD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ED8DEC-582A-4C4B-9371-E7244F942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D64F-F28D-4DF5-B1D2-A3950421620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9939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AD999-1E73-460D-AA16-EA5465613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92026B-4DB6-4E9A-8534-A5B57526F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E9656-E304-46F0-BFB7-A2094C994D64}" type="datetimeFigureOut">
              <a:rPr lang="en-AU" smtClean="0"/>
              <a:t>2/06/2019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795046-0E12-46B5-A1EC-040E9EC59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F84DF-D665-4C8D-AA04-CFA3517E0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D64F-F28D-4DF5-B1D2-A3950421620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2507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495C1-414F-4170-9D0E-BCF72D021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E9656-E304-46F0-BFB7-A2094C994D64}" type="datetimeFigureOut">
              <a:rPr lang="en-AU" smtClean="0"/>
              <a:t>2/06/2019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BC2AB1-499F-4639-889D-886DB3FE6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E8BBC-8F00-47CE-BAA2-03989302E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D64F-F28D-4DF5-B1D2-A3950421620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8076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8AF39-AE48-4C67-BA08-956C3459B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88AF3-D04D-49CE-9EA6-A9E092737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817C73-651B-4795-AAFD-6910C1A10A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4569F-D40B-467C-B982-B8D5ACCA6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E9656-E304-46F0-BFB7-A2094C994D64}" type="datetimeFigureOut">
              <a:rPr lang="en-AU" smtClean="0"/>
              <a:t>2/06/2019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037D93-BD6A-4339-8B00-8F88F64E9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81C11E-9333-42A2-8E88-8E5968299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D64F-F28D-4DF5-B1D2-A3950421620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0587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5F6F9-C246-4B4E-8835-1BBA6B139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2AA925-2939-4E60-808E-036007F01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4A5CA0-71D7-4D40-871C-90A657A915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6AE809-FB91-4B39-BF2D-DB878DA5F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E9656-E304-46F0-BFB7-A2094C994D64}" type="datetimeFigureOut">
              <a:rPr lang="en-AU" smtClean="0"/>
              <a:t>2/06/2019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C1C70-C00D-4865-9026-911E886E8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AE87B-BE4A-41D8-872B-3A7D3ADE7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D64F-F28D-4DF5-B1D2-A3950421620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5372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592D4-6926-46B9-BF47-06336A0F8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C027B1-06A2-4DD4-BA36-A5985DDF4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A15F1-5062-4E11-B4DB-FFF2BFF4D1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E9656-E304-46F0-BFB7-A2094C994D64}" type="datetimeFigureOut">
              <a:rPr lang="en-AU" smtClean="0"/>
              <a:t>2/06/2019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3D68B-5E7D-41E0-B56D-26E2E0E08F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19E6E-351C-4A1A-A4A9-0961116C3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FD64F-F28D-4DF5-B1D2-A3950421620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8872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4BFEDD48-92DE-4D11-9538-8CB5123C0E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C0361-413F-4268-8C9E-0A0AA1C50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Forecasting Utilization Rates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DB57CDC-F8B8-461E-8ADA-008D5CAF0931}"/>
              </a:ext>
            </a:extLst>
          </p:cNvPr>
          <p:cNvSpPr txBox="1"/>
          <p:nvPr/>
        </p:nvSpPr>
        <p:spPr>
          <a:xfrm>
            <a:off x="0" y="6014302"/>
            <a:ext cx="12191980" cy="8813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03FF02-522F-4EE7-97C5-90522C11BC02}"/>
              </a:ext>
            </a:extLst>
          </p:cNvPr>
          <p:cNvSpPr txBox="1"/>
          <p:nvPr/>
        </p:nvSpPr>
        <p:spPr>
          <a:xfrm>
            <a:off x="1545996" y="5889493"/>
            <a:ext cx="88611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Victoria Police Forensic Services Centre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by Sherri McRae   Supervisor: Chris Bell, Intelligence &amp; IT Group Manager</a:t>
            </a:r>
            <a:endParaRPr lang="en-AU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A60FE43-5061-425B-A698-D62294D3FE38}"/>
              </a:ext>
            </a:extLst>
          </p:cNvPr>
          <p:cNvCxnSpPr>
            <a:cxnSpLocks/>
          </p:cNvCxnSpPr>
          <p:nvPr/>
        </p:nvCxnSpPr>
        <p:spPr>
          <a:xfrm>
            <a:off x="1545996" y="6380745"/>
            <a:ext cx="8861196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73BD7CE-46CF-442C-947C-62DE85AD5354}"/>
              </a:ext>
            </a:extLst>
          </p:cNvPr>
          <p:cNvSpPr txBox="1"/>
          <p:nvPr/>
        </p:nvSpPr>
        <p:spPr>
          <a:xfrm>
            <a:off x="9769312" y="4798183"/>
            <a:ext cx="242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dirty="0">
                <a:solidFill>
                  <a:schemeClr val="bg1"/>
                </a:solidFill>
              </a:rPr>
              <a:t>Source: Victoria Police</a:t>
            </a:r>
          </a:p>
        </p:txBody>
      </p:sp>
    </p:spTree>
    <p:extLst>
      <p:ext uri="{BB962C8B-B14F-4D97-AF65-F5344CB8AC3E}">
        <p14:creationId xmlns:p14="http://schemas.microsoft.com/office/powerpoint/2010/main" val="1490991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6E3BF-A51A-437D-A269-F6D40BC33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239" y="471340"/>
            <a:ext cx="8859519" cy="587752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AU" sz="3200" b="1" dirty="0">
                <a:latin typeface="Arial" panose="020B0604020202020204" pitchFamily="34" charset="0"/>
                <a:cs typeface="Arial" panose="020B0604020202020204" pitchFamily="34" charset="0"/>
              </a:rPr>
              <a:t>ESM Model Residuals Overall Utilization</a:t>
            </a:r>
          </a:p>
        </p:txBody>
      </p:sp>
      <p:pic>
        <p:nvPicPr>
          <p:cNvPr id="5" name="Picture 4" descr="img13.png">
            <a:extLst>
              <a:ext uri="{FF2B5EF4-FFF2-40B4-BE49-F238E27FC236}">
                <a16:creationId xmlns:a16="http://schemas.microsoft.com/office/drawing/2014/main" id="{35C09FD9-D298-4F24-ADEB-FD05730085A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956" y="2123441"/>
            <a:ext cx="4883222" cy="3943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img5.png">
            <a:extLst>
              <a:ext uri="{FF2B5EF4-FFF2-40B4-BE49-F238E27FC236}">
                <a16:creationId xmlns:a16="http://schemas.microsoft.com/office/drawing/2014/main" id="{6C0DB734-1D44-4D03-BD8F-6D93A8B6BB5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824" y="2123441"/>
            <a:ext cx="5167704" cy="39438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0291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16.png">
            <a:extLst>
              <a:ext uri="{FF2B5EF4-FFF2-40B4-BE49-F238E27FC236}">
                <a16:creationId xmlns:a16="http://schemas.microsoft.com/office/drawing/2014/main" id="{9AD0F44B-3674-4EFC-84CB-A3C3468368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240" y="681037"/>
            <a:ext cx="8859519" cy="59950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56E3BF-A51A-437D-A269-F6D40BC33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239" y="471340"/>
            <a:ext cx="8859519" cy="587752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AU" sz="3200" b="1" dirty="0">
                <a:latin typeface="Arial" panose="020B0604020202020204" pitchFamily="34" charset="0"/>
                <a:cs typeface="Arial" panose="020B0604020202020204" pitchFamily="34" charset="0"/>
              </a:rPr>
              <a:t>SARIMA Forecast for Overall Utilization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F1AE65-1E80-4DE2-A354-6C265030A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239" y="975360"/>
            <a:ext cx="8859519" cy="57007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1AE482-EBCA-4E46-8E4A-149DCB2118FB}"/>
              </a:ext>
            </a:extLst>
          </p:cNvPr>
          <p:cNvSpPr txBox="1"/>
          <p:nvPr/>
        </p:nvSpPr>
        <p:spPr>
          <a:xfrm>
            <a:off x="2769172" y="1185977"/>
            <a:ext cx="3499651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Model: SARIMA(3,1,1)x(0,1,1)</a:t>
            </a:r>
            <a:r>
              <a:rPr lang="en-AU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</a:t>
            </a: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[log transform]</a:t>
            </a:r>
          </a:p>
        </p:txBody>
      </p:sp>
    </p:spTree>
    <p:extLst>
      <p:ext uri="{BB962C8B-B14F-4D97-AF65-F5344CB8AC3E}">
        <p14:creationId xmlns:p14="http://schemas.microsoft.com/office/powerpoint/2010/main" val="3798853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6E3BF-A51A-437D-A269-F6D40BC33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239" y="471340"/>
            <a:ext cx="8859519" cy="587752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ctr"/>
            <a:r>
              <a:rPr lang="en-AU" sz="3200" b="1" dirty="0">
                <a:latin typeface="Arial" panose="020B0604020202020204" pitchFamily="34" charset="0"/>
                <a:cs typeface="Arial" panose="020B0604020202020204" pitchFamily="34" charset="0"/>
              </a:rPr>
              <a:t>SARIMA Model Residuals Overall Utilization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7522BB-3F24-49B6-A958-1D6ED5939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45" y="1910080"/>
            <a:ext cx="6713149" cy="37896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A4753D-F247-4B72-B934-EC20B32C0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794" y="1910080"/>
            <a:ext cx="4771467" cy="378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14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16.png">
            <a:extLst>
              <a:ext uri="{FF2B5EF4-FFF2-40B4-BE49-F238E27FC236}">
                <a16:creationId xmlns:a16="http://schemas.microsoft.com/office/drawing/2014/main" id="{9AD0F44B-3674-4EFC-84CB-A3C3468368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240" y="681037"/>
            <a:ext cx="8859519" cy="599503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CBCB80-58F3-4224-AF0D-3C2D20F283FE}"/>
              </a:ext>
            </a:extLst>
          </p:cNvPr>
          <p:cNvSpPr txBox="1"/>
          <p:nvPr/>
        </p:nvSpPr>
        <p:spPr>
          <a:xfrm>
            <a:off x="2818614" y="1268789"/>
            <a:ext cx="3723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Model: Winters [log(x + 1) transform]</a:t>
            </a:r>
          </a:p>
          <a:p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C07258-2D1F-424C-948B-80F8E2DEC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239" y="599069"/>
            <a:ext cx="8859519" cy="60770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56E3BF-A51A-437D-A269-F6D40BC33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239" y="433633"/>
            <a:ext cx="8859519" cy="587752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AU" sz="3200" b="1" dirty="0">
                <a:latin typeface="Arial" panose="020B0604020202020204" pitchFamily="34" charset="0"/>
                <a:cs typeface="Arial" panose="020B0604020202020204" pitchFamily="34" charset="0"/>
              </a:rPr>
              <a:t>SARIMA Forecast for Overall Utilization (2)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D0E217-43FC-400D-B35E-B0F2A4C60999}"/>
              </a:ext>
            </a:extLst>
          </p:cNvPr>
          <p:cNvSpPr txBox="1"/>
          <p:nvPr/>
        </p:nvSpPr>
        <p:spPr>
          <a:xfrm>
            <a:off x="2818614" y="1255533"/>
            <a:ext cx="3912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Model: SARIMA(2,1,0)x(0,1,1)</a:t>
            </a:r>
            <a:r>
              <a:rPr lang="en-AU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</a:t>
            </a: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74274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6E3BF-A51A-437D-A269-F6D40BC33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239" y="471340"/>
            <a:ext cx="8859519" cy="587752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ctr"/>
            <a:r>
              <a:rPr lang="en-AU" sz="3200" b="1" dirty="0">
                <a:latin typeface="Arial" panose="020B0604020202020204" pitchFamily="34" charset="0"/>
                <a:cs typeface="Arial" panose="020B0604020202020204" pitchFamily="34" charset="0"/>
              </a:rPr>
              <a:t>SARIMA Model Residuals Overall Utilization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7522BB-3F24-49B6-A958-1D6ED5939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45" y="1910080"/>
            <a:ext cx="6713149" cy="37896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A4753D-F247-4B72-B934-EC20B32C0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794" y="1910080"/>
            <a:ext cx="4771467" cy="3789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1EB6D3-DD67-49BE-AD77-0AE5E2E6B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793" y="1910080"/>
            <a:ext cx="4771467" cy="3789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AD6C4A-150A-44C9-9C9C-CB11CE024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644" y="1910080"/>
            <a:ext cx="6713148" cy="378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7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16.png">
            <a:extLst>
              <a:ext uri="{FF2B5EF4-FFF2-40B4-BE49-F238E27FC236}">
                <a16:creationId xmlns:a16="http://schemas.microsoft.com/office/drawing/2014/main" id="{9AD0F44B-3674-4EFC-84CB-A3C3468368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240" y="681037"/>
            <a:ext cx="8859519" cy="5995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FDEB50-9095-45B3-850D-2F2941F73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239" y="904973"/>
            <a:ext cx="8859518" cy="58176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CBCB80-58F3-4224-AF0D-3C2D20F283FE}"/>
              </a:ext>
            </a:extLst>
          </p:cNvPr>
          <p:cNvSpPr txBox="1"/>
          <p:nvPr/>
        </p:nvSpPr>
        <p:spPr>
          <a:xfrm>
            <a:off x="2797455" y="1169559"/>
            <a:ext cx="40841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Model: </a:t>
            </a:r>
            <a:r>
              <a:rPr lang="en-AU" dirty="0"/>
              <a:t>SARIMA(3,1,1)x(0,0,1)</a:t>
            </a:r>
            <a:r>
              <a:rPr lang="en-AU" baseline="-25000" dirty="0"/>
              <a:t>12</a:t>
            </a:r>
            <a:r>
              <a:rPr lang="en-AU" dirty="0"/>
              <a:t> </a:t>
            </a:r>
          </a:p>
          <a:p>
            <a:r>
              <a:rPr lang="en-AU" dirty="0"/>
              <a:t>[log transform]</a:t>
            </a:r>
          </a:p>
          <a:p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56E3BF-A51A-437D-A269-F6D40BC33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239" y="433633"/>
            <a:ext cx="8859519" cy="587752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AU" sz="3200" b="1" dirty="0">
                <a:latin typeface="Arial" panose="020B0604020202020204" pitchFamily="34" charset="0"/>
                <a:cs typeface="Arial" panose="020B0604020202020204" pitchFamily="34" charset="0"/>
              </a:rPr>
              <a:t>SARIMA Forecast for Overall Utilization (3)</a:t>
            </a:r>
          </a:p>
        </p:txBody>
      </p:sp>
    </p:spTree>
    <p:extLst>
      <p:ext uri="{BB962C8B-B14F-4D97-AF65-F5344CB8AC3E}">
        <p14:creationId xmlns:p14="http://schemas.microsoft.com/office/powerpoint/2010/main" val="136013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6E3BF-A51A-437D-A269-F6D40BC33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239" y="471340"/>
            <a:ext cx="8859519" cy="587752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ctr"/>
            <a:r>
              <a:rPr lang="en-AU" sz="3200" b="1" dirty="0">
                <a:latin typeface="Arial" panose="020B0604020202020204" pitchFamily="34" charset="0"/>
                <a:cs typeface="Arial" panose="020B0604020202020204" pitchFamily="34" charset="0"/>
              </a:rPr>
              <a:t>SARIMA Model Residuals Overall Utilization (3)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7522BB-3F24-49B6-A958-1D6ED5939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45" y="1910080"/>
            <a:ext cx="6713149" cy="37896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A4753D-F247-4B72-B934-EC20B32C0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794" y="1910080"/>
            <a:ext cx="4771467" cy="3789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BBC159-133D-4B89-9218-D05EFA881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27" y="1910080"/>
            <a:ext cx="6711333" cy="3789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1B27EA-DC38-47C5-90E6-09BDE45ED6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3142" y="1910080"/>
            <a:ext cx="4722301" cy="378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72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16.png">
            <a:extLst>
              <a:ext uri="{FF2B5EF4-FFF2-40B4-BE49-F238E27FC236}">
                <a16:creationId xmlns:a16="http://schemas.microsoft.com/office/drawing/2014/main" id="{9AD0F44B-3674-4EFC-84CB-A3C3468368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240" y="681037"/>
            <a:ext cx="8859519" cy="5995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962089-DE46-4545-A81B-920F14CAB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239" y="537329"/>
            <a:ext cx="8859519" cy="61387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D0E217-43FC-400D-B35E-B0F2A4C60999}"/>
              </a:ext>
            </a:extLst>
          </p:cNvPr>
          <p:cNvSpPr txBox="1"/>
          <p:nvPr/>
        </p:nvSpPr>
        <p:spPr>
          <a:xfrm>
            <a:off x="2714921" y="1118946"/>
            <a:ext cx="3912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Model: Holt Winters </a:t>
            </a:r>
          </a:p>
          <a:p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56E3BF-A51A-437D-A269-F6D40BC33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239" y="395926"/>
            <a:ext cx="8859519" cy="587752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AU" sz="3200" b="1" dirty="0">
                <a:latin typeface="Arial" panose="020B0604020202020204" pitchFamily="34" charset="0"/>
                <a:cs typeface="Arial" panose="020B0604020202020204" pitchFamily="34" charset="0"/>
              </a:rPr>
              <a:t>ESM Forecast for Drugs (Cult/Manu/</a:t>
            </a:r>
            <a:r>
              <a:rPr lang="en-AU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Traf</a:t>
            </a:r>
            <a:r>
              <a:rPr lang="en-AU" sz="32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4065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16.png">
            <a:extLst>
              <a:ext uri="{FF2B5EF4-FFF2-40B4-BE49-F238E27FC236}">
                <a16:creationId xmlns:a16="http://schemas.microsoft.com/office/drawing/2014/main" id="{9AD0F44B-3674-4EFC-84CB-A3C3468368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240" y="681037"/>
            <a:ext cx="8859519" cy="599503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CBCB80-58F3-4224-AF0D-3C2D20F283FE}"/>
              </a:ext>
            </a:extLst>
          </p:cNvPr>
          <p:cNvSpPr txBox="1"/>
          <p:nvPr/>
        </p:nvSpPr>
        <p:spPr>
          <a:xfrm>
            <a:off x="2818614" y="1268789"/>
            <a:ext cx="3723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Model: Winters [log(x + 1) transform]</a:t>
            </a:r>
          </a:p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B96B80-0016-46DB-903B-D2483D084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239" y="612742"/>
            <a:ext cx="8859519" cy="60633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D0E217-43FC-400D-B35E-B0F2A4C60999}"/>
              </a:ext>
            </a:extLst>
          </p:cNvPr>
          <p:cNvSpPr txBox="1"/>
          <p:nvPr/>
        </p:nvSpPr>
        <p:spPr>
          <a:xfrm>
            <a:off x="2564091" y="1089680"/>
            <a:ext cx="3912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Model: SARIMA(2,0,1)x(0,1,1)</a:t>
            </a:r>
            <a:r>
              <a:rPr lang="en-AU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</a:t>
            </a: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56E3BF-A51A-437D-A269-F6D40BC33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239" y="433633"/>
            <a:ext cx="8859519" cy="587752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AU" sz="3200" b="1" dirty="0">
                <a:latin typeface="Arial" panose="020B0604020202020204" pitchFamily="34" charset="0"/>
                <a:cs typeface="Arial" panose="020B0604020202020204" pitchFamily="34" charset="0"/>
              </a:rPr>
              <a:t>SARIMA Forecast for Drugs (Cult/Manu/</a:t>
            </a:r>
            <a:r>
              <a:rPr lang="en-AU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Traf</a:t>
            </a:r>
            <a:r>
              <a:rPr lang="en-AU" sz="32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50812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16.png">
            <a:extLst>
              <a:ext uri="{FF2B5EF4-FFF2-40B4-BE49-F238E27FC236}">
                <a16:creationId xmlns:a16="http://schemas.microsoft.com/office/drawing/2014/main" id="{9AD0F44B-3674-4EFC-84CB-A3C3468368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240" y="681037"/>
            <a:ext cx="8859519" cy="5995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B39F16-8C0E-496C-84E2-5A838242B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239" y="603315"/>
            <a:ext cx="8859519" cy="60727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D0E217-43FC-400D-B35E-B0F2A4C60999}"/>
              </a:ext>
            </a:extLst>
          </p:cNvPr>
          <p:cNvSpPr txBox="1"/>
          <p:nvPr/>
        </p:nvSpPr>
        <p:spPr>
          <a:xfrm>
            <a:off x="2686639" y="1106722"/>
            <a:ext cx="3912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Model: ARIMA(1,1,1) </a:t>
            </a:r>
          </a:p>
          <a:p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56E3BF-A51A-437D-A269-F6D40BC33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239" y="395926"/>
            <a:ext cx="8859519" cy="587752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AU" sz="3200" b="1" dirty="0">
                <a:latin typeface="Arial" panose="020B0604020202020204" pitchFamily="34" charset="0"/>
                <a:cs typeface="Arial" panose="020B0604020202020204" pitchFamily="34" charset="0"/>
              </a:rPr>
              <a:t>ARIMA Forecast for Drugs (Cult/Manu/</a:t>
            </a:r>
            <a:r>
              <a:rPr lang="en-AU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Traf</a:t>
            </a:r>
            <a:r>
              <a:rPr lang="en-AU" sz="32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44796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36766-AC1D-4134-B5A1-32A419BD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b="1" dirty="0">
                <a:latin typeface="Arial Black" panose="020B0A04020102020204" pitchFamily="34" charset="0"/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3D49E-DB1A-483B-B170-8AD7F94FE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2960" y="2306320"/>
            <a:ext cx="6065520" cy="3509011"/>
          </a:xfrm>
        </p:spPr>
        <p:txBody>
          <a:bodyPr>
            <a:normAutofit/>
          </a:bodyPr>
          <a:lstStyle/>
          <a:p>
            <a:r>
              <a:rPr lang="en-AU" dirty="0"/>
              <a:t>Methodology and Data Overview</a:t>
            </a:r>
          </a:p>
          <a:p>
            <a:r>
              <a:rPr lang="en-AU" dirty="0"/>
              <a:t>Complex Models</a:t>
            </a:r>
          </a:p>
          <a:p>
            <a:r>
              <a:rPr lang="en-AU" dirty="0"/>
              <a:t>Flat Forecasts</a:t>
            </a:r>
          </a:p>
          <a:p>
            <a:r>
              <a:rPr lang="en-AU" dirty="0"/>
              <a:t>Results</a:t>
            </a:r>
          </a:p>
          <a:p>
            <a:r>
              <a:rPr lang="en-AU" dirty="0"/>
              <a:t>Conclusions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3DD23E-515E-45CC-A6D9-C6A4F01BAE0C}"/>
              </a:ext>
            </a:extLst>
          </p:cNvPr>
          <p:cNvCxnSpPr/>
          <p:nvPr/>
        </p:nvCxnSpPr>
        <p:spPr>
          <a:xfrm>
            <a:off x="838200" y="1412240"/>
            <a:ext cx="105156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618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A42B18-A62B-4F05-837F-1DFD097F1E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FC3025-BF66-4A45-930A-A86B43B31F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Flat Forecasts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AFE2974-B2C3-4AE3-87B6-011479361C9A}"/>
              </a:ext>
            </a:extLst>
          </p:cNvPr>
          <p:cNvSpPr txBox="1"/>
          <p:nvPr/>
        </p:nvSpPr>
        <p:spPr>
          <a:xfrm>
            <a:off x="20" y="6004186"/>
            <a:ext cx="12191980" cy="1145347"/>
          </a:xfrm>
          <a:prstGeom prst="rect">
            <a:avLst/>
          </a:prstGeom>
          <a:solidFill>
            <a:schemeClr val="bg1">
              <a:lumMod val="95000"/>
              <a:alpha val="99000"/>
            </a:schemeClr>
          </a:solidFill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3D9C37-8FFC-46DF-8702-BA8A4AE0B74F}"/>
              </a:ext>
            </a:extLst>
          </p:cNvPr>
          <p:cNvSpPr txBox="1"/>
          <p:nvPr/>
        </p:nvSpPr>
        <p:spPr>
          <a:xfrm>
            <a:off x="9662475" y="4875132"/>
            <a:ext cx="2639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dirty="0">
                <a:solidFill>
                  <a:schemeClr val="bg1"/>
                </a:solidFill>
              </a:rPr>
              <a:t>Source: Archive News Ltd.</a:t>
            </a:r>
          </a:p>
        </p:txBody>
      </p:sp>
    </p:spTree>
    <p:extLst>
      <p:ext uri="{BB962C8B-B14F-4D97-AF65-F5344CB8AC3E}">
        <p14:creationId xmlns:p14="http://schemas.microsoft.com/office/powerpoint/2010/main" val="195738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16.png">
            <a:extLst>
              <a:ext uri="{FF2B5EF4-FFF2-40B4-BE49-F238E27FC236}">
                <a16:creationId xmlns:a16="http://schemas.microsoft.com/office/drawing/2014/main" id="{9AD0F44B-3674-4EFC-84CB-A3C3468368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240" y="681037"/>
            <a:ext cx="8859519" cy="599503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CBCB80-58F3-4224-AF0D-3C2D20F283FE}"/>
              </a:ext>
            </a:extLst>
          </p:cNvPr>
          <p:cNvSpPr txBox="1"/>
          <p:nvPr/>
        </p:nvSpPr>
        <p:spPr>
          <a:xfrm>
            <a:off x="2818614" y="1268789"/>
            <a:ext cx="3723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Model: Winters [log(x + 1) transform]</a:t>
            </a:r>
          </a:p>
          <a:p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C07258-2D1F-424C-948B-80F8E2DEC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239" y="599069"/>
            <a:ext cx="8859519" cy="60770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0EEA5F-9E46-4E6F-BA0F-46A20EDF0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238" y="599068"/>
            <a:ext cx="8859519" cy="60770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D0E217-43FC-400D-B35E-B0F2A4C60999}"/>
              </a:ext>
            </a:extLst>
          </p:cNvPr>
          <p:cNvSpPr txBox="1"/>
          <p:nvPr/>
        </p:nvSpPr>
        <p:spPr>
          <a:xfrm>
            <a:off x="2630079" y="1156934"/>
            <a:ext cx="3912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Model: ARIMA(0,1,1) </a:t>
            </a:r>
          </a:p>
          <a:p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56E3BF-A51A-437D-A269-F6D40BC33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239" y="395926"/>
            <a:ext cx="8859519" cy="587752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AU" sz="3200" b="1" dirty="0">
                <a:latin typeface="Arial" panose="020B0604020202020204" pitchFamily="34" charset="0"/>
                <a:cs typeface="Arial" panose="020B0604020202020204" pitchFamily="34" charset="0"/>
              </a:rPr>
              <a:t>ARIMA Forecast for Burglary (Residential)</a:t>
            </a:r>
          </a:p>
        </p:txBody>
      </p:sp>
    </p:spTree>
    <p:extLst>
      <p:ext uri="{BB962C8B-B14F-4D97-AF65-F5344CB8AC3E}">
        <p14:creationId xmlns:p14="http://schemas.microsoft.com/office/powerpoint/2010/main" val="3422567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16.png">
            <a:extLst>
              <a:ext uri="{FF2B5EF4-FFF2-40B4-BE49-F238E27FC236}">
                <a16:creationId xmlns:a16="http://schemas.microsoft.com/office/drawing/2014/main" id="{9AD0F44B-3674-4EFC-84CB-A3C3468368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240" y="681037"/>
            <a:ext cx="8859519" cy="599503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CBCB80-58F3-4224-AF0D-3C2D20F283FE}"/>
              </a:ext>
            </a:extLst>
          </p:cNvPr>
          <p:cNvSpPr txBox="1"/>
          <p:nvPr/>
        </p:nvSpPr>
        <p:spPr>
          <a:xfrm>
            <a:off x="2818614" y="1268789"/>
            <a:ext cx="3723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Model: Winters [log(x + 1) transform]</a:t>
            </a:r>
          </a:p>
          <a:p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C07258-2D1F-424C-948B-80F8E2DEC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239" y="599069"/>
            <a:ext cx="8859519" cy="6077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21B477-11BD-4DE1-9033-3A9CF7D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238" y="718744"/>
            <a:ext cx="8859519" cy="5995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D0E217-43FC-400D-B35E-B0F2A4C60999}"/>
              </a:ext>
            </a:extLst>
          </p:cNvPr>
          <p:cNvSpPr txBox="1"/>
          <p:nvPr/>
        </p:nvSpPr>
        <p:spPr>
          <a:xfrm>
            <a:off x="2724346" y="1186821"/>
            <a:ext cx="3912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Model: Holt Linear </a:t>
            </a:r>
          </a:p>
          <a:p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56E3BF-A51A-437D-A269-F6D40BC33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239" y="395925"/>
            <a:ext cx="8859519" cy="646331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AU" sz="3200" b="1" dirty="0">
                <a:latin typeface="Arial" panose="020B0604020202020204" pitchFamily="34" charset="0"/>
                <a:cs typeface="Arial" panose="020B0604020202020204" pitchFamily="34" charset="0"/>
              </a:rPr>
              <a:t>ESM Forecast for Burglary (Residential)</a:t>
            </a:r>
          </a:p>
        </p:txBody>
      </p:sp>
    </p:spTree>
    <p:extLst>
      <p:ext uri="{BB962C8B-B14F-4D97-AF65-F5344CB8AC3E}">
        <p14:creationId xmlns:p14="http://schemas.microsoft.com/office/powerpoint/2010/main" val="2870399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02D601-2F38-4DCF-9D55-14F7F07DDC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FC3025-BF66-4A45-930A-A86B43B31F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Results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FD531F1-2FF3-45BA-952F-50036F44A426}"/>
              </a:ext>
            </a:extLst>
          </p:cNvPr>
          <p:cNvSpPr txBox="1"/>
          <p:nvPr/>
        </p:nvSpPr>
        <p:spPr>
          <a:xfrm>
            <a:off x="0" y="5925116"/>
            <a:ext cx="12191980" cy="11971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9B90FB-D99E-49DA-8F1B-40B85707AAE8}"/>
              </a:ext>
            </a:extLst>
          </p:cNvPr>
          <p:cNvSpPr txBox="1"/>
          <p:nvPr/>
        </p:nvSpPr>
        <p:spPr>
          <a:xfrm>
            <a:off x="0" y="4867268"/>
            <a:ext cx="2639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dirty="0">
                <a:solidFill>
                  <a:schemeClr val="bg1"/>
                </a:solidFill>
              </a:rPr>
              <a:t>Source: Victoria Police</a:t>
            </a:r>
          </a:p>
        </p:txBody>
      </p:sp>
    </p:spTree>
    <p:extLst>
      <p:ext uri="{BB962C8B-B14F-4D97-AF65-F5344CB8AC3E}">
        <p14:creationId xmlns:p14="http://schemas.microsoft.com/office/powerpoint/2010/main" val="1867508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53294DE-CBFF-4C41-90B3-A7BB8D6A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88" y="599440"/>
            <a:ext cx="1221826" cy="662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E3188EC-0E39-42DB-99FC-8F11755AE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934" y="599440"/>
            <a:ext cx="8481709" cy="596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71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36766-AC1D-4134-B5A1-32A419BD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b="1" dirty="0">
                <a:latin typeface="Arial Black" panose="020B0A04020102020204" pitchFamily="34" charset="0"/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3D49E-DB1A-483B-B170-8AD7F94FE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2640" y="2225040"/>
            <a:ext cx="8874760" cy="3509011"/>
          </a:xfrm>
        </p:spPr>
        <p:txBody>
          <a:bodyPr>
            <a:normAutofit lnSpcReduction="10000"/>
          </a:bodyPr>
          <a:lstStyle/>
          <a:p>
            <a:r>
              <a:rPr lang="en-AU" dirty="0"/>
              <a:t>Best data fit: 5 ESM and 5 ARIMA models</a:t>
            </a:r>
          </a:p>
          <a:p>
            <a:r>
              <a:rPr lang="en-AU" dirty="0"/>
              <a:t>Best forecasts: 8 ARIMA models and 2 ESM models</a:t>
            </a:r>
          </a:p>
          <a:p>
            <a:r>
              <a:rPr lang="en-AU" dirty="0"/>
              <a:t>2 ARIMA models were best data fit and best forecast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Not possible to automate the forecasting procedure</a:t>
            </a:r>
          </a:p>
          <a:p>
            <a:r>
              <a:rPr lang="en-AU" dirty="0"/>
              <a:t>More robust validation techniques required</a:t>
            </a:r>
          </a:p>
          <a:p>
            <a:r>
              <a:rPr lang="en-AU" dirty="0"/>
              <a:t>Other useful models: simple mean, SES, ARCH/GARCH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3DD23E-515E-45CC-A6D9-C6A4F01BAE0C}"/>
              </a:ext>
            </a:extLst>
          </p:cNvPr>
          <p:cNvCxnSpPr/>
          <p:nvPr/>
        </p:nvCxnSpPr>
        <p:spPr>
          <a:xfrm>
            <a:off x="838200" y="1412240"/>
            <a:ext cx="105156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FD0E7D-EA78-448C-B107-144773420697}"/>
              </a:ext>
            </a:extLst>
          </p:cNvPr>
          <p:cNvSpPr txBox="1"/>
          <p:nvPr/>
        </p:nvSpPr>
        <p:spPr>
          <a:xfrm>
            <a:off x="282803" y="5899071"/>
            <a:ext cx="88747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Images Reference:</a:t>
            </a:r>
          </a:p>
          <a:p>
            <a:r>
              <a:rPr lang="en-US" sz="1400" dirty="0"/>
              <a:t>Hatch, P. (2013, March 26). Take a look behind the scene at Victoria’s high-tech crime-fighting forensic science unit. </a:t>
            </a:r>
            <a:r>
              <a:rPr lang="en-US" sz="1400" i="1" dirty="0"/>
              <a:t>The Herald Sun.</a:t>
            </a:r>
            <a:r>
              <a:rPr lang="en-US" sz="1400" dirty="0"/>
              <a:t> Retrieved from http://www.heraldsun.com.au/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2718012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9AFF95-39F6-4D06-9AEE-63DB14B6F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79DB302-474B-4AA1-94DB-B7EE4581B8CA}"/>
              </a:ext>
            </a:extLst>
          </p:cNvPr>
          <p:cNvSpPr txBox="1"/>
          <p:nvPr/>
        </p:nvSpPr>
        <p:spPr>
          <a:xfrm>
            <a:off x="172721" y="5929460"/>
            <a:ext cx="12059920" cy="928540"/>
          </a:xfrm>
          <a:prstGeom prst="rect">
            <a:avLst/>
          </a:prstGeom>
          <a:solidFill>
            <a:schemeClr val="bg1">
              <a:lumMod val="95000"/>
              <a:alpha val="99000"/>
            </a:schemeClr>
          </a:solidFill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FC3025-BF66-4A45-930A-A86B43B31F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875" y="5317240"/>
            <a:ext cx="11210925" cy="10734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Which models produce the best forecasts for utilization rates?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CAE214-88D3-43D3-8BC9-8D1B366D7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1" y="4824872"/>
            <a:ext cx="2475191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66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36766-AC1D-4134-B5A1-32A419BD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Methodology and Data Overview</a:t>
            </a:r>
            <a:endParaRPr lang="en-AU" b="1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3D49E-DB1A-483B-B170-8AD7F94FE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8804" y="2096965"/>
            <a:ext cx="8536861" cy="3324224"/>
          </a:xfrm>
        </p:spPr>
        <p:txBody>
          <a:bodyPr>
            <a:normAutofit/>
          </a:bodyPr>
          <a:lstStyle/>
          <a:p>
            <a:r>
              <a:rPr lang="en-AU" sz="2400" dirty="0"/>
              <a:t>Utilization rate = </a:t>
            </a:r>
            <a:r>
              <a:rPr lang="en-AU" sz="2400" u="sng" dirty="0"/>
              <a:t>number of cases forensics</a:t>
            </a:r>
            <a:endParaRPr lang="en-AU" sz="2400" dirty="0"/>
          </a:p>
          <a:p>
            <a:pPr marL="0" indent="0">
              <a:spcBef>
                <a:spcPts val="0"/>
              </a:spcBef>
              <a:buNone/>
            </a:pPr>
            <a:r>
              <a:rPr lang="en-AU" sz="2400" dirty="0"/>
              <a:t>                                   number of cases Victoria</a:t>
            </a:r>
          </a:p>
          <a:p>
            <a:pPr marL="0" indent="0">
              <a:spcBef>
                <a:spcPts val="0"/>
              </a:spcBef>
              <a:buNone/>
            </a:pPr>
            <a:endParaRPr lang="en-AU" sz="2400" dirty="0"/>
          </a:p>
          <a:p>
            <a:pPr>
              <a:spcBef>
                <a:spcPts val="0"/>
              </a:spcBef>
            </a:pPr>
            <a:r>
              <a:rPr lang="en-AU" sz="2400" dirty="0"/>
              <a:t>Times series data: monthly from July 2005 to April 2019</a:t>
            </a:r>
          </a:p>
          <a:p>
            <a:r>
              <a:rPr lang="en-AU" sz="2400" dirty="0"/>
              <a:t>Proc ARIMA vs. Proc ESM</a:t>
            </a:r>
          </a:p>
          <a:p>
            <a:r>
              <a:rPr lang="en-AU" sz="2400" dirty="0"/>
              <a:t>10 observations held out for forecast validation</a:t>
            </a:r>
          </a:p>
          <a:p>
            <a:r>
              <a:rPr lang="en-AU" sz="2400" dirty="0"/>
              <a:t>Quality metrics: RMSE, MAPE, AIC, BIC, residual analysis</a:t>
            </a:r>
          </a:p>
          <a:p>
            <a:endParaRPr lang="en-AU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3DD23E-515E-45CC-A6D9-C6A4F01BAE0C}"/>
              </a:ext>
            </a:extLst>
          </p:cNvPr>
          <p:cNvCxnSpPr/>
          <p:nvPr/>
        </p:nvCxnSpPr>
        <p:spPr>
          <a:xfrm>
            <a:off x="838200" y="1412240"/>
            <a:ext cx="105156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1229168-C3C8-4F6E-A743-0CECB0A24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111" y="5052490"/>
            <a:ext cx="3195628" cy="996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FD5267-C8B0-4120-8220-AB36235FA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045" y="4947740"/>
            <a:ext cx="2828041" cy="99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408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g1.png">
            <a:extLst>
              <a:ext uri="{FF2B5EF4-FFF2-40B4-BE49-F238E27FC236}">
                <a16:creationId xmlns:a16="http://schemas.microsoft.com/office/drawing/2014/main" id="{069EE888-D47A-455B-A464-6C94795BDB3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920" y="338213"/>
            <a:ext cx="9707880" cy="61772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C102A3-DDBD-4D20-8F28-396C1E382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75920"/>
            <a:ext cx="10515600" cy="1020128"/>
          </a:xfrm>
        </p:spPr>
        <p:txBody>
          <a:bodyPr>
            <a:normAutofit/>
          </a:bodyPr>
          <a:lstStyle/>
          <a:p>
            <a:pPr algn="ctr"/>
            <a:r>
              <a:rPr lang="en-AU" sz="3200" b="1" dirty="0"/>
              <a:t>Homicide</a:t>
            </a:r>
          </a:p>
        </p:txBody>
      </p:sp>
    </p:spTree>
    <p:extLst>
      <p:ext uri="{BB962C8B-B14F-4D97-AF65-F5344CB8AC3E}">
        <p14:creationId xmlns:p14="http://schemas.microsoft.com/office/powerpoint/2010/main" val="2238705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g1.png">
            <a:extLst>
              <a:ext uri="{FF2B5EF4-FFF2-40B4-BE49-F238E27FC236}">
                <a16:creationId xmlns:a16="http://schemas.microsoft.com/office/drawing/2014/main" id="{17C665D4-203A-40FA-AEDB-D94D75C80C5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362" y="365124"/>
            <a:ext cx="9769157" cy="633031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ADB733-CCC2-4237-A3E5-21E015839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362" y="365124"/>
            <a:ext cx="10515600" cy="1009968"/>
          </a:xfrm>
        </p:spPr>
        <p:txBody>
          <a:bodyPr>
            <a:normAutofit/>
          </a:bodyPr>
          <a:lstStyle/>
          <a:p>
            <a:pPr algn="ctr"/>
            <a:r>
              <a:rPr lang="en-AU" sz="3200" b="1" dirty="0"/>
              <a:t>Burglary (Residential)</a:t>
            </a:r>
          </a:p>
        </p:txBody>
      </p:sp>
    </p:spTree>
    <p:extLst>
      <p:ext uri="{BB962C8B-B14F-4D97-AF65-F5344CB8AC3E}">
        <p14:creationId xmlns:p14="http://schemas.microsoft.com/office/powerpoint/2010/main" val="2546134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g1.png">
            <a:extLst>
              <a:ext uri="{FF2B5EF4-FFF2-40B4-BE49-F238E27FC236}">
                <a16:creationId xmlns:a16="http://schemas.microsoft.com/office/drawing/2014/main" id="{409AB020-4420-4DEB-8BD2-AE80FA25B89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" y="254000"/>
            <a:ext cx="10317480" cy="64007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9582A1-5062-4272-AA9A-160457208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440" y="457200"/>
            <a:ext cx="10515600" cy="909003"/>
          </a:xfrm>
        </p:spPr>
        <p:txBody>
          <a:bodyPr>
            <a:normAutofit/>
          </a:bodyPr>
          <a:lstStyle/>
          <a:p>
            <a:pPr algn="ctr"/>
            <a:r>
              <a:rPr lang="en-AU" sz="3200" b="1" dirty="0"/>
              <a:t>Rape</a:t>
            </a:r>
          </a:p>
        </p:txBody>
      </p:sp>
    </p:spTree>
    <p:extLst>
      <p:ext uri="{BB962C8B-B14F-4D97-AF65-F5344CB8AC3E}">
        <p14:creationId xmlns:p14="http://schemas.microsoft.com/office/powerpoint/2010/main" val="4234549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3A55A5-A6F3-4C1E-AE99-F55AB41163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FC3025-BF66-4A45-930A-A86B43B31F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Complex Models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07736B3-74E0-44BC-B30E-116581968DFC}"/>
              </a:ext>
            </a:extLst>
          </p:cNvPr>
          <p:cNvSpPr txBox="1"/>
          <p:nvPr/>
        </p:nvSpPr>
        <p:spPr>
          <a:xfrm>
            <a:off x="0" y="5953107"/>
            <a:ext cx="12191980" cy="1192332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CB1D31-DE28-4A34-8949-3F6B0527A6BA}"/>
              </a:ext>
            </a:extLst>
          </p:cNvPr>
          <p:cNvSpPr txBox="1"/>
          <p:nvPr/>
        </p:nvSpPr>
        <p:spPr>
          <a:xfrm>
            <a:off x="9407952" y="4798243"/>
            <a:ext cx="2639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dirty="0">
                <a:solidFill>
                  <a:schemeClr val="bg1"/>
                </a:solidFill>
              </a:rPr>
              <a:t>Source: Archive News Ltd.</a:t>
            </a:r>
          </a:p>
        </p:txBody>
      </p:sp>
    </p:spTree>
    <p:extLst>
      <p:ext uri="{BB962C8B-B14F-4D97-AF65-F5344CB8AC3E}">
        <p14:creationId xmlns:p14="http://schemas.microsoft.com/office/powerpoint/2010/main" val="3280890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16.png">
            <a:extLst>
              <a:ext uri="{FF2B5EF4-FFF2-40B4-BE49-F238E27FC236}">
                <a16:creationId xmlns:a16="http://schemas.microsoft.com/office/drawing/2014/main" id="{9AD0F44B-3674-4EFC-84CB-A3C3468368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240" y="681037"/>
            <a:ext cx="8859519" cy="59950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56E3BF-A51A-437D-A269-F6D40BC33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239" y="471340"/>
            <a:ext cx="8859519" cy="587752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AU" sz="3200" b="1" dirty="0">
                <a:latin typeface="Arial" panose="020B0604020202020204" pitchFamily="34" charset="0"/>
                <a:cs typeface="Arial" panose="020B0604020202020204" pitchFamily="34" charset="0"/>
              </a:rPr>
              <a:t>ESM Forecast for Overall Utilization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CBCB80-58F3-4224-AF0D-3C2D20F283FE}"/>
              </a:ext>
            </a:extLst>
          </p:cNvPr>
          <p:cNvSpPr txBox="1"/>
          <p:nvPr/>
        </p:nvSpPr>
        <p:spPr>
          <a:xfrm>
            <a:off x="2818614" y="1268789"/>
            <a:ext cx="3723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Model: Winters [log(x + 1) transform]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00508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</TotalTime>
  <Words>441</Words>
  <Application>Microsoft Office PowerPoint</Application>
  <PresentationFormat>Widescreen</PresentationFormat>
  <Paragraphs>66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Arial Black</vt:lpstr>
      <vt:lpstr>Calibri</vt:lpstr>
      <vt:lpstr>Calibri Light</vt:lpstr>
      <vt:lpstr>Times New Roman</vt:lpstr>
      <vt:lpstr>Office Theme</vt:lpstr>
      <vt:lpstr>Forecasting Utilization Rates</vt:lpstr>
      <vt:lpstr>Contents</vt:lpstr>
      <vt:lpstr>Which models produce the best forecasts for utilization rates?</vt:lpstr>
      <vt:lpstr>Methodology and Data Overview</vt:lpstr>
      <vt:lpstr>Homicide</vt:lpstr>
      <vt:lpstr>Burglary (Residential)</vt:lpstr>
      <vt:lpstr>Rape</vt:lpstr>
      <vt:lpstr>Complex Models</vt:lpstr>
      <vt:lpstr>ESM Forecast for Overall Utilization</vt:lpstr>
      <vt:lpstr>ESM Model Residuals Overall Utilization</vt:lpstr>
      <vt:lpstr>SARIMA Forecast for Overall Utilization (1)</vt:lpstr>
      <vt:lpstr>SARIMA Model Residuals Overall Utilization (1)</vt:lpstr>
      <vt:lpstr>SARIMA Forecast for Overall Utilization (2)</vt:lpstr>
      <vt:lpstr>SARIMA Model Residuals Overall Utilization (2)</vt:lpstr>
      <vt:lpstr>SARIMA Forecast for Overall Utilization (3)</vt:lpstr>
      <vt:lpstr>SARIMA Model Residuals Overall Utilization (3)</vt:lpstr>
      <vt:lpstr>ESM Forecast for Drugs (Cult/Manu/Traf)</vt:lpstr>
      <vt:lpstr>SARIMA Forecast for Drugs (Cult/Manu/Traf)</vt:lpstr>
      <vt:lpstr>ARIMA Forecast for Drugs (Cult/Manu/Traf)</vt:lpstr>
      <vt:lpstr>Flat Forecasts</vt:lpstr>
      <vt:lpstr>ARIMA Forecast for Burglary (Residential)</vt:lpstr>
      <vt:lpstr>ESM Forecast for Burglary (Residential)</vt:lpstr>
      <vt:lpstr>Results</vt:lpstr>
      <vt:lpstr>PowerPoint Presentation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Forecasting Utilization Rates Victoria Police Forensic Services Centre</dc:title>
  <dc:creator>Sherri McRae</dc:creator>
  <cp:lastModifiedBy>Sherri McRae</cp:lastModifiedBy>
  <cp:revision>69</cp:revision>
  <dcterms:created xsi:type="dcterms:W3CDTF">2019-05-31T08:48:08Z</dcterms:created>
  <dcterms:modified xsi:type="dcterms:W3CDTF">2019-06-02T02:51:17Z</dcterms:modified>
</cp:coreProperties>
</file>